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17" r:id="rId2"/>
    <p:sldId id="318" r:id="rId3"/>
    <p:sldId id="316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7" r:id="rId12"/>
    <p:sldId id="326" r:id="rId13"/>
    <p:sldId id="284" r:id="rId14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/>
  <p:cmAuthor id="2" name="李 智" initials="李" lastIdx="1" clrIdx="1"/>
  <p:cmAuthor id="3" name="Fate Su" initials="FS" lastIdx="1" clrIdx="2"/>
  <p:cmAuthor id="4" name="xujian@bit.edu.cn" initials="x" lastIdx="8" clrIdx="3"/>
  <p:cmAuthor id="5" name="方玥珵" initials="方玥珵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8264"/>
    <a:srgbClr val="FFFF66"/>
    <a:srgbClr val="FF00FF"/>
    <a:srgbClr val="FFFFFF"/>
    <a:srgbClr val="EBF5DC"/>
    <a:srgbClr val="CBF0F9"/>
    <a:srgbClr val="FFE6E6"/>
    <a:srgbClr val="E8E8FF"/>
    <a:srgbClr val="E6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4" y="-10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52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4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40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7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255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3474720" y="-9168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FFB8B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/>
          <a:srcRect l="49471"/>
          <a:stretch>
            <a:fillRect/>
          </a:stretch>
        </p:blipFill>
        <p:spPr>
          <a:xfrm>
            <a:off x="7334669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/>
          <a:srcRect r="49912"/>
          <a:stretch>
            <a:fillRect/>
          </a:stretch>
        </p:blipFill>
        <p:spPr>
          <a:xfrm>
            <a:off x="5098505" y="-158687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rgbClr val="008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34812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9524" y="22148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rgbClr val="008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rgbClr val="C0000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92079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435538"/>
            <a:ext cx="45719" cy="2659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9790430" y="137795"/>
            <a:ext cx="1969135" cy="735965"/>
          </a:xfrm>
          <a:prstGeom prst="rect">
            <a:avLst/>
          </a:prstGeom>
        </p:spPr>
      </p:pic>
      <p:pic>
        <p:nvPicPr>
          <p:cNvPr id="9" name="圖片 5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rcRect/>
          <a:stretch>
            <a:fillRect/>
          </a:stretch>
        </p:blipFill>
        <p:spPr>
          <a:xfrm>
            <a:off x="3576320" y="1377950"/>
            <a:ext cx="5040000" cy="5040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234" y="1510748"/>
            <a:ext cx="12182475" cy="3836504"/>
          </a:xfrm>
          <a:prstGeom prst="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The 18th International Conference on Knowledge Science, Engineering and Management (KSEM 2025)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884691" y="1797160"/>
            <a:ext cx="7767387" cy="2308324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BackdoorHunter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Poisoned Training Data Removal via Contrastive Responses under Pruned Models</a:t>
            </a:r>
            <a:endParaRPr lang="en-US" altLang="zh-CN" sz="6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429359" y="2311746"/>
            <a:ext cx="1793738" cy="17937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646D7D-39A1-0065-CDD4-483D339EA04B}"/>
              </a:ext>
            </a:extLst>
          </p:cNvPr>
          <p:cNvSpPr txBox="1"/>
          <p:nvPr/>
        </p:nvSpPr>
        <p:spPr>
          <a:xfrm>
            <a:off x="2772575" y="4302229"/>
            <a:ext cx="677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Rixi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Liang¹, Shuai Zhou¹*,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Mingxu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Zhu¹, Chi Liu¹,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Minfeng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Qi¹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2595AF-C60C-C846-8F06-A470FB38C9DC}"/>
              </a:ext>
            </a:extLst>
          </p:cNvPr>
          <p:cNvSpPr txBox="1"/>
          <p:nvPr/>
        </p:nvSpPr>
        <p:spPr>
          <a:xfrm>
            <a:off x="0" y="6483670"/>
            <a:ext cx="1010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18th International Conference on Knowledge Science, Engineering and Management (KSEM 2025)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9F6EB-BF46-4362-D2E0-0D77478529C9}"/>
              </a:ext>
            </a:extLst>
          </p:cNvPr>
          <p:cNvSpPr txBox="1"/>
          <p:nvPr/>
        </p:nvSpPr>
        <p:spPr>
          <a:xfrm>
            <a:off x="2772575" y="4781175"/>
            <a:ext cx="392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University of Macau, Macao, China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881399A5-4B80-4336-B097-F7E318BEE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" r="9817"/>
          <a:stretch>
            <a:fillRect/>
          </a:stretch>
        </p:blipFill>
        <p:spPr>
          <a:xfrm>
            <a:off x="9330813" y="4998"/>
            <a:ext cx="1662439" cy="168254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694F2-38F4-E568-76B8-F207508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 to Varying Poisoning Rates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82AD9-8905-841C-5951-81FB298F132A}"/>
              </a:ext>
            </a:extLst>
          </p:cNvPr>
          <p:cNvSpPr txBox="1"/>
          <p:nvPr/>
        </p:nvSpPr>
        <p:spPr>
          <a:xfrm>
            <a:off x="6877879" y="6581001"/>
            <a:ext cx="54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Our Method: PMRF |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Experiments &amp; Results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4. Conclusion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240F93-EF1D-E52B-B4CB-FCB6AB5149CB}"/>
              </a:ext>
            </a:extLst>
          </p:cNvPr>
          <p:cNvSpPr txBox="1"/>
          <p:nvPr/>
        </p:nvSpPr>
        <p:spPr>
          <a:xfrm>
            <a:off x="297702" y="5318294"/>
            <a:ext cx="11191382" cy="37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PMRF maintains strong defensive performance across a range of poisoning ratios (0.1% to 1.0%), proving its robustness.</a:t>
            </a:r>
            <a:endParaRPr lang="zh-CN" altLang="en-US" sz="1600" b="1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C592CA50-A695-13E6-6B44-945AA5673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56" t="26828" r="3830" b="30481"/>
          <a:stretch>
            <a:fillRect/>
          </a:stretch>
        </p:blipFill>
        <p:spPr>
          <a:xfrm>
            <a:off x="297702" y="1539706"/>
            <a:ext cx="11596595" cy="37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4528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183D8-C10F-7D03-1F21-C8DDC80C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154228"/>
            <a:ext cx="9328150" cy="86793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Study: Efficacy of Mutual Reinforcement Filtering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48336B-8C45-DAC2-2E3B-798D1B8608DE}"/>
              </a:ext>
            </a:extLst>
          </p:cNvPr>
          <p:cNvSpPr txBox="1"/>
          <p:nvPr/>
        </p:nvSpPr>
        <p:spPr>
          <a:xfrm>
            <a:off x="1263905" y="4789870"/>
            <a:ext cx="10311814" cy="1791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buNone/>
            </a:pPr>
            <a:r>
              <a:rPr lang="en-US" altLang="zh-CN" b="1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Pruning-only: </a:t>
            </a:r>
          </a:p>
          <a:p>
            <a:pPr algn="l">
              <a:lnSpc>
                <a:spcPct val="125000"/>
              </a:lnSpc>
              <a:buNone/>
            </a:pPr>
            <a:r>
              <a:rPr lang="en-US" altLang="zh-CN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Identifies a large set of suspicious data, but includes many clean samples (high false positives). </a:t>
            </a:r>
          </a:p>
          <a:p>
            <a:pPr algn="l">
              <a:lnSpc>
                <a:spcPct val="125000"/>
              </a:lnSpc>
              <a:buNone/>
            </a:pPr>
            <a:r>
              <a:rPr lang="en-US" altLang="zh-CN" b="1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 PMRF Method:</a:t>
            </a:r>
          </a:p>
          <a:p>
            <a:pPr algn="l">
              <a:lnSpc>
                <a:spcPct val="125000"/>
              </a:lnSpc>
              <a:buNone/>
            </a:pPr>
            <a:r>
              <a:rPr lang="en-US" altLang="zh-CN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refines the suspicious set, reducing its size while retaining almost all of the actual trigger data. </a:t>
            </a:r>
          </a:p>
          <a:p>
            <a:pPr algn="l">
              <a:lnSpc>
                <a:spcPct val="125000"/>
              </a:lnSpc>
              <a:buNone/>
            </a:pPr>
            <a:r>
              <a:rPr lang="en-US" altLang="zh-CN" b="1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 </a:t>
            </a:r>
            <a:r>
              <a:rPr lang="en-US" altLang="zh-CN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Mutual Reinforcement Filtering stage is crucial for precisely isolating poisoned samples.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CF1EF7-47A1-BF80-6356-A36265179EC5}"/>
              </a:ext>
            </a:extLst>
          </p:cNvPr>
          <p:cNvSpPr txBox="1"/>
          <p:nvPr/>
        </p:nvSpPr>
        <p:spPr>
          <a:xfrm>
            <a:off x="6877879" y="6581001"/>
            <a:ext cx="54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Our Method: PMRF |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Experiments &amp; Results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4. Conclusion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01051DE2-6342-1435-2512-2EEE54244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69" b="2160"/>
          <a:stretch>
            <a:fillRect/>
          </a:stretch>
        </p:blipFill>
        <p:spPr>
          <a:xfrm>
            <a:off x="1868520" y="1022158"/>
            <a:ext cx="8366308" cy="38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3798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F2D32-EF29-68B4-C3A5-A2F51740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FA10C9-6C12-6ECE-2E63-3E382A9E7849}"/>
              </a:ext>
            </a:extLst>
          </p:cNvPr>
          <p:cNvSpPr txBox="1"/>
          <p:nvPr/>
        </p:nvSpPr>
        <p:spPr>
          <a:xfrm>
            <a:off x="6877879" y="6581001"/>
            <a:ext cx="54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Our Method: PMRF | 3. Experiments &amp; Results |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AA75BC-5A58-5B2D-FFB4-0432887FECF8}"/>
              </a:ext>
            </a:extLst>
          </p:cNvPr>
          <p:cNvSpPr txBox="1"/>
          <p:nvPr/>
        </p:nvSpPr>
        <p:spPr>
          <a:xfrm>
            <a:off x="89452" y="3028129"/>
            <a:ext cx="4108475" cy="1891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125"/>
              </a:spcAft>
              <a:buNone/>
            </a:pPr>
            <a:r>
              <a:rPr lang="en-US" altLang="zh-CN" sz="20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 Novel Proactive Defense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zh-CN" i="0" dirty="0">
                <a:effectLst/>
                <a:latin typeface="Times New Roman" panose="02020603050405020304" pitchFamily="18" charset="0"/>
              </a:rPr>
              <a:t>We proposed PMRF, a novel, proactive pre-training defense against backdoor attacks.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AD73D4-3C19-AD01-5E92-69332B8941F0}"/>
              </a:ext>
            </a:extLst>
          </p:cNvPr>
          <p:cNvSpPr txBox="1"/>
          <p:nvPr/>
        </p:nvSpPr>
        <p:spPr>
          <a:xfrm>
            <a:off x="4434100" y="3528783"/>
            <a:ext cx="3506109" cy="1750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212529"/>
                </a:solidFill>
                <a:latin typeface="Times New Roman" panose="02020603050405020304" pitchFamily="18" charset="0"/>
              </a:rPr>
              <a:t>PMRF leverages the contrastive </a:t>
            </a:r>
            <a:r>
              <a:rPr lang="en-US" altLang="zh-CN" dirty="0">
                <a:solidFill>
                  <a:srgbClr val="212529"/>
                </a:solidFill>
                <a:latin typeface="Times New Roman" panose="02020603050405020304" pitchFamily="18" charset="0"/>
              </a:rPr>
              <a:t>behaviors of samples under pruned models and a mutual reinforcement filtering process.</a:t>
            </a:r>
            <a:endParaRPr lang="zh-CN" altLang="en-US" sz="2000" dirty="0">
              <a:solidFill>
                <a:srgbClr val="21252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5EDC1E-8F0E-E55F-501F-DD363AB18DAF}"/>
              </a:ext>
            </a:extLst>
          </p:cNvPr>
          <p:cNvSpPr txBox="1"/>
          <p:nvPr/>
        </p:nvSpPr>
        <p:spPr>
          <a:xfrm>
            <a:off x="4434101" y="3030120"/>
            <a:ext cx="3506108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125"/>
              </a:spcAft>
            </a:pPr>
            <a:r>
              <a:rPr lang="en-US" altLang="zh-CN" sz="2000" b="1" dirty="0">
                <a:solidFill>
                  <a:srgbClr val="212529"/>
                </a:solidFill>
                <a:latin typeface="Times New Roman" panose="02020603050405020304" pitchFamily="18" charset="0"/>
              </a:rPr>
              <a:t>Innovative Mechanism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ACFB95-C537-5D71-981D-8CB5666008D2}"/>
              </a:ext>
            </a:extLst>
          </p:cNvPr>
          <p:cNvSpPr txBox="1"/>
          <p:nvPr/>
        </p:nvSpPr>
        <p:spPr>
          <a:xfrm>
            <a:off x="8176383" y="3150631"/>
            <a:ext cx="395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125"/>
              </a:spcAft>
              <a:buNone/>
            </a:pPr>
            <a:r>
              <a:rPr lang="en-US" altLang="zh-CN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Proven Effectiveness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815064-EF3E-6700-329D-ED8D122AD8CF}"/>
              </a:ext>
            </a:extLst>
          </p:cNvPr>
          <p:cNvSpPr txBox="1"/>
          <p:nvPr/>
        </p:nvSpPr>
        <p:spPr>
          <a:xfrm>
            <a:off x="8437418" y="3731127"/>
            <a:ext cx="320364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i="0" dirty="0">
                <a:solidFill>
                  <a:srgbClr val="495057"/>
                </a:solidFill>
                <a:effectLst/>
                <a:latin typeface="Times New Roman" panose="02020603050405020304" pitchFamily="18" charset="0"/>
              </a:rPr>
              <a:t>Experiments show PMRF significantly </a:t>
            </a:r>
            <a:r>
              <a:rPr lang="en-US" altLang="zh-CN" sz="2000" dirty="0">
                <a:solidFill>
                  <a:srgbClr val="212529"/>
                </a:solidFill>
                <a:latin typeface="Times New Roman" panose="02020603050405020304" pitchFamily="18" charset="0"/>
              </a:rPr>
              <a:t>reduces ASR </a:t>
            </a:r>
            <a:r>
              <a:rPr lang="en-US" altLang="zh-CN" i="0" dirty="0">
                <a:solidFill>
                  <a:srgbClr val="495057"/>
                </a:solidFill>
                <a:effectLst/>
                <a:latin typeface="Times New Roman" panose="02020603050405020304" pitchFamily="18" charset="0"/>
              </a:rPr>
              <a:t>with only a </a:t>
            </a:r>
            <a:r>
              <a:rPr lang="en-US" altLang="zh-CN" sz="2000" dirty="0">
                <a:solidFill>
                  <a:srgbClr val="212529"/>
                </a:solidFill>
                <a:latin typeface="Times New Roman" panose="02020603050405020304" pitchFamily="18" charset="0"/>
              </a:rPr>
              <a:t>minimal impact on ACC.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D192D816-330E-F9A7-7A39-92D37CC66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2674" y="1312806"/>
            <a:ext cx="1507332" cy="1507332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F6453259-80A9-49EA-2D91-6FA7AB06D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8696" y="1488341"/>
            <a:ext cx="1292446" cy="1292446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14722A80-4AD5-1575-3F8C-B0B5248700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8799" y="1488341"/>
            <a:ext cx="1331797" cy="13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2783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5" y="-635"/>
            <a:ext cx="12192000" cy="6858635"/>
          </a:xfrm>
          <a:prstGeom prst="rect">
            <a:avLst/>
          </a:prstGeom>
          <a:solidFill>
            <a:srgbClr val="00826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94510" y="2420620"/>
            <a:ext cx="8602345" cy="2729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pPr indent="0"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zh-CN" alt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18995" y="865681"/>
            <a:ext cx="1554939" cy="1554939"/>
          </a:xfrm>
          <a:prstGeom prst="rect">
            <a:avLst/>
          </a:prstGeom>
        </p:spPr>
      </p:pic>
      <p:pic>
        <p:nvPicPr>
          <p:cNvPr id="5" name="圖片 5"/>
          <p:cNvPicPr>
            <a:picLocks noChangeAspect="1"/>
          </p:cNvPicPr>
          <p:nvPr/>
        </p:nvPicPr>
        <p:blipFill>
          <a:blip r:embed="rId4">
            <a:alphaModFix amt="4000"/>
          </a:blip>
          <a:srcRect l="50005"/>
          <a:stretch>
            <a:fillRect/>
          </a:stretch>
        </p:blipFill>
        <p:spPr>
          <a:xfrm>
            <a:off x="0" y="340995"/>
            <a:ext cx="3086735" cy="61741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alphaModFix amt="4000"/>
          </a:blip>
          <a:srcRect r="49995"/>
          <a:stretch>
            <a:fillRect/>
          </a:stretch>
        </p:blipFill>
        <p:spPr>
          <a:xfrm>
            <a:off x="9104630" y="340995"/>
            <a:ext cx="3087370" cy="61741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F51F03-82A7-CC86-60AC-EA24C0AAF395}"/>
              </a:ext>
            </a:extLst>
          </p:cNvPr>
          <p:cNvSpPr txBox="1"/>
          <p:nvPr/>
        </p:nvSpPr>
        <p:spPr>
          <a:xfrm>
            <a:off x="8806070" y="5638800"/>
            <a:ext cx="3306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Rixi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Liang </a:t>
            </a:r>
          </a:p>
          <a:p>
            <a:pPr algn="l">
              <a:buNone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City University of Macau </a:t>
            </a:r>
          </a:p>
          <a:p>
            <a:pPr algn="l">
              <a:buNone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D24091110122@cityu.edu.mo </a:t>
            </a:r>
          </a:p>
        </p:txBody>
      </p:sp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0ADD0F41-C7BC-84C1-F8C8-AE3B38876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5174" r="11827" b="5818"/>
          <a:stretch>
            <a:fillRect/>
          </a:stretch>
        </p:blipFill>
        <p:spPr>
          <a:xfrm>
            <a:off x="5857460" y="811775"/>
            <a:ext cx="1782418" cy="17920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>
            <a:extLst>
              <a:ext uri="{FF2B5EF4-FFF2-40B4-BE49-F238E27FC236}">
                <a16:creationId xmlns:a16="http://schemas.microsoft.com/office/drawing/2014/main" id="{1CF910D6-9398-C68D-B39A-4C0222939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993" b="19446"/>
          <a:stretch>
            <a:fillRect/>
          </a:stretch>
        </p:blipFill>
        <p:spPr>
          <a:xfrm>
            <a:off x="1083145" y="1026551"/>
            <a:ext cx="10301827" cy="41962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057254-4195-C5B1-878F-24424505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What is a Backdoor Attack?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981CC9-AD37-2F26-FFAF-A446B45B23F2}"/>
              </a:ext>
            </a:extLst>
          </p:cNvPr>
          <p:cNvSpPr txBox="1"/>
          <p:nvPr/>
        </p:nvSpPr>
        <p:spPr>
          <a:xfrm>
            <a:off x="1083145" y="5152824"/>
            <a:ext cx="9240297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1.Attackers inject hidden "triggers" into training data to create a backdoor. </a:t>
            </a:r>
          </a:p>
          <a:p>
            <a:pPr algn="l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2.The compromised model behaves normally on clean data, making it highly stealthy. </a:t>
            </a:r>
          </a:p>
          <a:p>
            <a:pPr algn="l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3.The trigger forces the model to a specific, malicious prediction, ignoring the real input.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224637-11BE-8417-646D-57181ADDF445}"/>
              </a:ext>
            </a:extLst>
          </p:cNvPr>
          <p:cNvSpPr txBox="1"/>
          <p:nvPr/>
        </p:nvSpPr>
        <p:spPr>
          <a:xfrm>
            <a:off x="6877879" y="6581001"/>
            <a:ext cx="6248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2. Our Method: PMRF | 3. Experiments &amp; Results | 4. Conclusion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36356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224" y="357734"/>
            <a:ext cx="8643848" cy="48013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Limitations of Existing Defenses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BA3767-409B-6B63-2D1D-F809FDCDD654}"/>
              </a:ext>
            </a:extLst>
          </p:cNvPr>
          <p:cNvSpPr txBox="1"/>
          <p:nvPr/>
        </p:nvSpPr>
        <p:spPr>
          <a:xfrm>
            <a:off x="571224" y="1233906"/>
            <a:ext cx="6099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Preprocessing &amp; Detection</a:t>
            </a:r>
            <a:r>
              <a:rPr lang="zh-CN" altLang="en-US" sz="2400" dirty="0"/>
              <a:t>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FC57A6-E03D-8B7B-0D40-A2C229D27A62}"/>
              </a:ext>
            </a:extLst>
          </p:cNvPr>
          <p:cNvSpPr txBox="1"/>
          <p:nvPr/>
        </p:nvSpPr>
        <p:spPr>
          <a:xfrm>
            <a:off x="670338" y="3154017"/>
            <a:ext cx="7221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Model-based Defenses (e.g., Fine-tuning, Pruning)</a:t>
            </a:r>
            <a:r>
              <a:rPr lang="zh-CN" altLang="en-US" sz="2400" dirty="0"/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376D3A-CF56-3BCF-E58C-B0D93048009C}"/>
              </a:ext>
            </a:extLst>
          </p:cNvPr>
          <p:cNvSpPr txBox="1"/>
          <p:nvPr/>
        </p:nvSpPr>
        <p:spPr>
          <a:xfrm>
            <a:off x="668071" y="5670477"/>
            <a:ext cx="8544734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125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 Limitation: Existing defenses are mostly reactive. A proactive defense that removes threats before model training is urgently needed.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E3D57F-6BEB-07BB-1985-5BFACA5C4447}"/>
              </a:ext>
            </a:extLst>
          </p:cNvPr>
          <p:cNvSpPr txBox="1"/>
          <p:nvPr/>
        </p:nvSpPr>
        <p:spPr>
          <a:xfrm>
            <a:off x="571224" y="2038718"/>
            <a:ext cx="8738428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❌ Limitation: These methods fail when backdoor features are weak, intentionally suppressed by attackers, or when poison rates are low.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1E451E-82A1-127D-243A-C924D0369673}"/>
              </a:ext>
            </a:extLst>
          </p:cNvPr>
          <p:cNvSpPr txBox="1"/>
          <p:nvPr/>
        </p:nvSpPr>
        <p:spPr>
          <a:xfrm>
            <a:off x="670338" y="4066898"/>
            <a:ext cx="8738428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❌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Limitation: They often degrade the model's performance on clean data and may require additional trusted data to restore accuracy.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3C258F-8222-9DFD-163B-6F9E6B008F93}"/>
              </a:ext>
            </a:extLst>
          </p:cNvPr>
          <p:cNvSpPr txBox="1"/>
          <p:nvPr/>
        </p:nvSpPr>
        <p:spPr>
          <a:xfrm>
            <a:off x="670338" y="5074953"/>
            <a:ext cx="6099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 Core Challenge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01015C5-A12F-E834-DF30-8851A107B880}"/>
              </a:ext>
            </a:extLst>
          </p:cNvPr>
          <p:cNvSpPr txBox="1"/>
          <p:nvPr/>
        </p:nvSpPr>
        <p:spPr>
          <a:xfrm>
            <a:off x="6877879" y="6581001"/>
            <a:ext cx="54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2. Our Method: PMRF | 3. Experiments &amp; Results | 4. Conclusion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5CC30-F040-6376-862B-9A3C4CAF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Core Idea: Defense by Pruning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B35AEC-0426-AD2A-E673-D7992CF3FB44}"/>
              </a:ext>
            </a:extLst>
          </p:cNvPr>
          <p:cNvSpPr txBox="1"/>
          <p:nvPr/>
        </p:nvSpPr>
        <p:spPr>
          <a:xfrm>
            <a:off x="6877879" y="6581001"/>
            <a:ext cx="54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2. Our Method: PMRF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3. Experiments &amp; Results | 4. Conclusion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D62606-62AE-4579-3FC7-27BAE66CB38B}"/>
              </a:ext>
            </a:extLst>
          </p:cNvPr>
          <p:cNvSpPr txBox="1"/>
          <p:nvPr/>
        </p:nvSpPr>
        <p:spPr>
          <a:xfrm>
            <a:off x="36443" y="4558748"/>
            <a:ext cx="12119113" cy="1860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en-US" altLang="zh-CN" b="1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Insight: Clean and poisoned samples exhibit different behaviors under pruned models.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b="1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 Data:</a:t>
            </a:r>
          </a:p>
          <a:p>
            <a:pPr>
              <a:lnSpc>
                <a:spcPct val="125000"/>
              </a:lnSpc>
              <a:buNone/>
            </a:pPr>
            <a:r>
              <a:rPr lang="en-US" altLang="zh-CN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Relies on complex features from many neurons. Pruning disrupts feature extraction, leading to 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en-US" altLang="zh-CN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predictions. </a:t>
            </a:r>
          </a:p>
          <a:p>
            <a:pPr>
              <a:lnSpc>
                <a:spcPct val="125000"/>
              </a:lnSpc>
              <a:buNone/>
            </a:pPr>
            <a:r>
              <a:rPr lang="en-US" altLang="zh-CN" b="1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Poisoned Data:</a:t>
            </a:r>
          </a:p>
          <a:p>
            <a:pPr>
              <a:lnSpc>
                <a:spcPct val="125000"/>
              </a:lnSpc>
            </a:pPr>
            <a:r>
              <a:rPr lang="en-US" altLang="zh-CN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Relies on a simple "shortcut" from the trigger. This shortcut often survives pruning, leading to 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stable (but wrong) </a:t>
            </a:r>
            <a:r>
              <a:rPr lang="en-US" altLang="zh-CN" dirty="0">
                <a:solidFill>
                  <a:srgbClr val="1B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predictions. </a:t>
            </a:r>
            <a:endParaRPr lang="en-US" altLang="zh-CN" b="0" i="0" dirty="0">
              <a:solidFill>
                <a:srgbClr val="1B1C1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4187F073-4F2B-5DC0-6A8B-FBF2D6FD0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765" y="972479"/>
            <a:ext cx="9030879" cy="35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3405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40890-0EC5-E3B5-96CE-D92C5DAD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Overview: PMRF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3BA697-5E31-609A-BDC9-E85C5DDD6DFA}"/>
              </a:ext>
            </a:extLst>
          </p:cNvPr>
          <p:cNvSpPr txBox="1"/>
          <p:nvPr/>
        </p:nvSpPr>
        <p:spPr>
          <a:xfrm>
            <a:off x="6877879" y="6581001"/>
            <a:ext cx="54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2. Our Method: PMRF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3. Experiments &amp; Results | 4. Conclusion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FA20BB-18FE-E722-8810-4F2929DBE6D8}"/>
              </a:ext>
            </a:extLst>
          </p:cNvPr>
          <p:cNvSpPr txBox="1"/>
          <p:nvPr/>
        </p:nvSpPr>
        <p:spPr>
          <a:xfrm>
            <a:off x="145153" y="1297922"/>
            <a:ext cx="4148552" cy="509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buNone/>
            </a:pPr>
            <a:r>
              <a:rPr lang="en-US" altLang="zh-CN" b="1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method, PMRF, consists of two main stages:</a:t>
            </a:r>
          </a:p>
          <a:p>
            <a:pPr algn="l">
              <a:lnSpc>
                <a:spcPct val="125000"/>
              </a:lnSpc>
              <a:buNone/>
            </a:pPr>
            <a:endParaRPr lang="en-US" altLang="zh-CN" b="1" i="0" dirty="0">
              <a:solidFill>
                <a:srgbClr val="1B1C1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None/>
            </a:pPr>
            <a:r>
              <a:rPr lang="en-US" altLang="zh-CN" b="1" dirty="0">
                <a:solidFill>
                  <a:srgbClr val="1B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Pruning-based Segmentation:</a:t>
            </a:r>
          </a:p>
          <a:p>
            <a:pPr algn="l">
              <a:lnSpc>
                <a:spcPct val="150000"/>
              </a:lnSpc>
              <a:buNone/>
            </a:pPr>
            <a:r>
              <a:rPr lang="en-US" altLang="zh-CN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1B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leverage behavioral differences under pruning for an initial separation of clean and suspicious data.</a:t>
            </a:r>
          </a:p>
          <a:p>
            <a:pPr algn="l">
              <a:lnSpc>
                <a:spcPct val="150000"/>
              </a:lnSpc>
              <a:buNone/>
            </a:pPr>
            <a:endParaRPr lang="en-US" altLang="zh-CN" dirty="0">
              <a:solidFill>
                <a:srgbClr val="1B1C1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None/>
            </a:pPr>
            <a:r>
              <a:rPr lang="en-US" altLang="zh-CN" b="1" dirty="0">
                <a:solidFill>
                  <a:srgbClr val="1B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b="1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Mutual Reinforcement Filtering:</a:t>
            </a:r>
          </a:p>
          <a:p>
            <a:pPr algn="l">
              <a:lnSpc>
                <a:spcPct val="150000"/>
              </a:lnSpc>
              <a:buNone/>
            </a:pPr>
            <a:r>
              <a:rPr lang="en-US" altLang="zh-CN" b="0" i="0" dirty="0">
                <a:solidFill>
                  <a:srgbClr val="1B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three-round filtering process is then used to iteratively purify the datasets, leading to a highly accurate separation.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7C7777B7-FA6F-9AFD-028C-83B25D374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3035" y="1793568"/>
            <a:ext cx="7878383" cy="3822123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7D3F2BE3-8567-1F23-6D4C-2E160CC64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424" y="4710110"/>
            <a:ext cx="391255" cy="39125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5E1564DE-246B-FC57-3F3F-407B119DB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424" y="2504208"/>
            <a:ext cx="391255" cy="3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220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17B4E-A699-34B1-06E1-FE194BA0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460" y="367868"/>
            <a:ext cx="8643848" cy="48013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Pruning-based Segmentation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4F9C2B-F141-AF2A-12F9-564395EFC166}"/>
              </a:ext>
            </a:extLst>
          </p:cNvPr>
          <p:cNvSpPr txBox="1"/>
          <p:nvPr/>
        </p:nvSpPr>
        <p:spPr>
          <a:xfrm>
            <a:off x="6877879" y="6581001"/>
            <a:ext cx="54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2. Our Method: PMRF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3. Experiments &amp; Results | 4. Conclusion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61F76F7-E388-7659-C336-4B043E71CE1C}"/>
              </a:ext>
            </a:extLst>
          </p:cNvPr>
          <p:cNvSpPr txBox="1"/>
          <p:nvPr/>
        </p:nvSpPr>
        <p:spPr>
          <a:xfrm>
            <a:off x="2186301" y="2122518"/>
            <a:ext cx="2993335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Train a Full Model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A43745C-8BF0-0E7B-572F-318D8949EC1B}"/>
              </a:ext>
            </a:extLst>
          </p:cNvPr>
          <p:cNvSpPr txBox="1"/>
          <p:nvPr/>
        </p:nvSpPr>
        <p:spPr>
          <a:xfrm>
            <a:off x="1757159" y="2677167"/>
            <a:ext cx="3851620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First, train a standard model on the entire, potentially poisoned dataset.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C2868CB-69DF-5645-8584-D82DAE0CEB7E}"/>
              </a:ext>
            </a:extLst>
          </p:cNvPr>
          <p:cNvSpPr txBox="1"/>
          <p:nvPr/>
        </p:nvSpPr>
        <p:spPr>
          <a:xfrm>
            <a:off x="6644798" y="2320513"/>
            <a:ext cx="4066762" cy="287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Generate Pruned Models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9AEC071-D4F0-1143-4E27-B1D35E71568E}"/>
              </a:ext>
            </a:extLst>
          </p:cNvPr>
          <p:cNvSpPr txBox="1"/>
          <p:nvPr/>
        </p:nvSpPr>
        <p:spPr>
          <a:xfrm>
            <a:off x="6314389" y="2713387"/>
            <a:ext cx="4727580" cy="757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k=5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pruned models using a threshold (T) of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55%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ResNet-18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5AA4F2-6D58-8B9F-A739-F070D7E605B7}"/>
              </a:ext>
            </a:extLst>
          </p:cNvPr>
          <p:cNvSpPr txBox="1"/>
          <p:nvPr/>
        </p:nvSpPr>
        <p:spPr>
          <a:xfrm>
            <a:off x="2270157" y="4518299"/>
            <a:ext cx="3519079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Verify Each Sample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CCA6218-B49E-2C79-4DAD-3F6850170A2D}"/>
              </a:ext>
            </a:extLst>
          </p:cNvPr>
          <p:cNvSpPr txBox="1"/>
          <p:nvPr/>
        </p:nvSpPr>
        <p:spPr>
          <a:xfrm>
            <a:off x="1757159" y="5197726"/>
            <a:ext cx="4212534" cy="757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Pass every sample from the original dataset through all 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pruned models.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8CC7ED9-3848-5861-115F-CDCAF1FE9901}"/>
              </a:ext>
            </a:extLst>
          </p:cNvPr>
          <p:cNvSpPr txBox="1"/>
          <p:nvPr/>
        </p:nvSpPr>
        <p:spPr>
          <a:xfrm>
            <a:off x="6836678" y="4513456"/>
            <a:ext cx="2908228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750"/>
              </a:spcAft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Separate Datasets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CFA303D-3A33-F134-8044-7D25BB860813}"/>
              </a:ext>
            </a:extLst>
          </p:cNvPr>
          <p:cNvSpPr txBox="1"/>
          <p:nvPr/>
        </p:nvSpPr>
        <p:spPr>
          <a:xfrm>
            <a:off x="6402766" y="5197726"/>
            <a:ext cx="5667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Consistently correct -&gt; 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Suspicious Set ($D_s$)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17A5C83-919D-9FDC-F6AD-9584BD85ABD4}"/>
              </a:ext>
            </a:extLst>
          </p:cNvPr>
          <p:cNvSpPr txBox="1"/>
          <p:nvPr/>
        </p:nvSpPr>
        <p:spPr>
          <a:xfrm>
            <a:off x="6317665" y="5619884"/>
            <a:ext cx="580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95057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 classification -&gt; </a:t>
            </a:r>
            <a:r>
              <a:rPr lang="en-US" altLang="zh-CN" b="1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</a:rPr>
              <a:t>Clean Set ($D_{clean}$)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186E8FDC-E3AC-5650-1CE7-7B1701676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1445" y="1159862"/>
            <a:ext cx="1007342" cy="1007342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521A84AB-F562-7621-6444-7B9754D3A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4377" y="1156629"/>
            <a:ext cx="983802" cy="983802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6469D7E6-29DC-5166-5004-C9ED5B122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0504" y="3471095"/>
            <a:ext cx="1436203" cy="1436203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4B7A8228-45A1-4C3C-C82C-DE6DFFD17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3176" y="3848149"/>
            <a:ext cx="852061" cy="77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8201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4FCB6-69A5-017C-627A-E8CE5F84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Mutual Reinforcement Filtering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C24B18-6D8B-B3C2-6F4E-4E4CB4EBBAEE}"/>
              </a:ext>
            </a:extLst>
          </p:cNvPr>
          <p:cNvSpPr txBox="1"/>
          <p:nvPr/>
        </p:nvSpPr>
        <p:spPr>
          <a:xfrm>
            <a:off x="6877879" y="6581001"/>
            <a:ext cx="54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2. Our Method: PMRF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3. Experiments &amp; Results | 4. Conclusion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FFDECA-2F01-EBAE-220E-29C79E32E1EC}"/>
              </a:ext>
            </a:extLst>
          </p:cNvPr>
          <p:cNvSpPr txBox="1"/>
          <p:nvPr/>
        </p:nvSpPr>
        <p:spPr>
          <a:xfrm>
            <a:off x="795130" y="1554984"/>
            <a:ext cx="6178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US" altLang="zh-CN" sz="20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</a:rPr>
              <a:t>Round 1: Clean Clustering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DF422E-DE40-96A1-ABAD-58FE4EA78B50}"/>
              </a:ext>
            </a:extLst>
          </p:cNvPr>
          <p:cNvSpPr txBox="1"/>
          <p:nvPr/>
        </p:nvSpPr>
        <p:spPr>
          <a:xfrm>
            <a:off x="261983" y="2064182"/>
            <a:ext cx="5091895" cy="98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Bef>
                <a:spcPts val="300"/>
              </a:spcBef>
              <a:buNone/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Action: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Train a "Clean Model" on $D_{clean}$. This model, unfamiliar with triggers, tends to misclassify triggered data from $D_s$.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D5BB20-37C9-87B9-060F-7A94E6A075E2}"/>
              </a:ext>
            </a:extLst>
          </p:cNvPr>
          <p:cNvSpPr txBox="1"/>
          <p:nvPr/>
        </p:nvSpPr>
        <p:spPr>
          <a:xfrm>
            <a:off x="795130" y="3244334"/>
            <a:ext cx="3939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US" altLang="zh-CN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</a:rPr>
              <a:t>Round 2: Poisoning Clustering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62825E7-9BD1-ED07-3B5E-D097763B0DE7}"/>
              </a:ext>
            </a:extLst>
          </p:cNvPr>
          <p:cNvSpPr txBox="1"/>
          <p:nvPr/>
        </p:nvSpPr>
        <p:spPr>
          <a:xfrm>
            <a:off x="183747" y="3645436"/>
            <a:ext cx="5170131" cy="98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Bef>
                <a:spcPts val="300"/>
              </a:spcBef>
              <a:buNone/>
            </a:pPr>
            <a:r>
              <a:rPr lang="en-US" altLang="zh-CN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Action: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Train a "Poisoned Model" on suspicious data from Round 1. This model excels at detecting triggers and is used to find any remaining poisoned samples in $D_{clean}$.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140B4F6-41CE-FBCB-6F9D-65D4AB267818}"/>
              </a:ext>
            </a:extLst>
          </p:cNvPr>
          <p:cNvSpPr txBox="1"/>
          <p:nvPr/>
        </p:nvSpPr>
        <p:spPr>
          <a:xfrm>
            <a:off x="738447" y="4823879"/>
            <a:ext cx="6178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US" altLang="zh-CN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</a:rPr>
              <a:t>Round 3: Revisited Purification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38DB3A7-43E6-7B2E-876B-108A30E0AFB4}"/>
              </a:ext>
            </a:extLst>
          </p:cNvPr>
          <p:cNvSpPr txBox="1"/>
          <p:nvPr/>
        </p:nvSpPr>
        <p:spPr>
          <a:xfrm>
            <a:off x="261983" y="5380793"/>
            <a:ext cx="5237669" cy="98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300"/>
              </a:spcBef>
            </a:pP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Action: 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Train a final, ultra-pure "Clean Model" on all data confirmed as clean. This model performs a final check to ensure maximum purity.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4367AF5B-C927-7C37-B1F5-FBAD3ED5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19"/>
          <a:stretch>
            <a:fillRect/>
          </a:stretch>
        </p:blipFill>
        <p:spPr>
          <a:xfrm>
            <a:off x="5188408" y="1314502"/>
            <a:ext cx="6769225" cy="4962182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908C351-CFD9-406C-7790-0E859ED22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869" y="4813452"/>
            <a:ext cx="403828" cy="403828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4520834E-3459-9224-91A5-881113070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3332" y="3225723"/>
            <a:ext cx="403828" cy="403828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FA213929-4BDD-D387-7F64-7E8D9ECF02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619" y="1601500"/>
            <a:ext cx="403828" cy="40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4734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6AD72-C105-2E89-C2C5-1B8C5460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A3DDC2-2CD6-039C-D18C-A7EB728FD8C4}"/>
              </a:ext>
            </a:extLst>
          </p:cNvPr>
          <p:cNvSpPr txBox="1"/>
          <p:nvPr/>
        </p:nvSpPr>
        <p:spPr>
          <a:xfrm>
            <a:off x="6877879" y="6581001"/>
            <a:ext cx="54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Our Method: PMRF |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Experiments &amp; Results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4. Conclusion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D734D5A-5C6B-3197-5A14-8572BE48E2C3}"/>
              </a:ext>
            </a:extLst>
          </p:cNvPr>
          <p:cNvSpPr txBox="1"/>
          <p:nvPr/>
        </p:nvSpPr>
        <p:spPr>
          <a:xfrm>
            <a:off x="2953188" y="1539203"/>
            <a:ext cx="1216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Dataset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B1E503-37E7-D41C-3142-B798983F4CA3}"/>
              </a:ext>
            </a:extLst>
          </p:cNvPr>
          <p:cNvSpPr txBox="1"/>
          <p:nvPr/>
        </p:nvSpPr>
        <p:spPr>
          <a:xfrm>
            <a:off x="8098841" y="1608579"/>
            <a:ext cx="1285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Models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5A06F5-D715-8FCC-FC47-3B662B74782E}"/>
              </a:ext>
            </a:extLst>
          </p:cNvPr>
          <p:cNvSpPr txBox="1"/>
          <p:nvPr/>
        </p:nvSpPr>
        <p:spPr>
          <a:xfrm>
            <a:off x="2823262" y="3583246"/>
            <a:ext cx="2141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Attacks Tested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62BC5A4-3D3B-C7D8-8D3A-3C6C506A3A31}"/>
              </a:ext>
            </a:extLst>
          </p:cNvPr>
          <p:cNvSpPr txBox="1"/>
          <p:nvPr/>
        </p:nvSpPr>
        <p:spPr>
          <a:xfrm>
            <a:off x="2880104" y="4165260"/>
            <a:ext cx="15488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BadNet</a:t>
            </a:r>
          </a:p>
          <a:p>
            <a:pPr marL="285750" indent="-28575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Blend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TaCT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Trojan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D38CD8-A545-26F6-0F50-8EAA67790E67}"/>
              </a:ext>
            </a:extLst>
          </p:cNvPr>
          <p:cNvSpPr txBox="1"/>
          <p:nvPr/>
        </p:nvSpPr>
        <p:spPr>
          <a:xfrm>
            <a:off x="8017520" y="4165260"/>
            <a:ext cx="323850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ACC</a:t>
            </a:r>
            <a:r>
              <a:rPr lang="en-US" altLang="zh-CN" i="0" dirty="0">
                <a:solidFill>
                  <a:srgbClr val="495057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altLang="zh-CN" dirty="0">
                <a:latin typeface="Times New Roman" panose="02020603050405020304" pitchFamily="18" charset="0"/>
              </a:rPr>
              <a:t>(Clean Data Accuracy)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en-US" altLang="zh-CN" i="1" dirty="0">
                <a:solidFill>
                  <a:srgbClr val="6C757D"/>
                </a:solidFill>
                <a:effectLst/>
                <a:latin typeface="Times New Roman" panose="02020603050405020304" pitchFamily="18" charset="0"/>
              </a:rPr>
              <a:t>(Higher is Better)</a:t>
            </a:r>
            <a:endParaRPr lang="en-US" altLang="zh-CN" i="0" dirty="0">
              <a:solidFill>
                <a:srgbClr val="495057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ASR</a:t>
            </a:r>
            <a:r>
              <a:rPr lang="en-US" altLang="zh-CN" i="0" dirty="0">
                <a:solidFill>
                  <a:srgbClr val="495057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altLang="zh-CN" dirty="0">
                <a:latin typeface="Times New Roman" panose="02020603050405020304" pitchFamily="18" charset="0"/>
              </a:rPr>
              <a:t>(Attack Success Rate)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en-US" altLang="zh-CN" i="1" dirty="0">
                <a:solidFill>
                  <a:srgbClr val="6C757D"/>
                </a:solidFill>
                <a:effectLst/>
                <a:latin typeface="Times New Roman" panose="02020603050405020304" pitchFamily="18" charset="0"/>
              </a:rPr>
              <a:t>(Lower is Better)</a:t>
            </a:r>
            <a:endParaRPr lang="en-US" altLang="zh-CN" i="0" dirty="0">
              <a:solidFill>
                <a:srgbClr val="495057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D484A2D-B635-BE96-BB81-DC2FC62F5024}"/>
              </a:ext>
            </a:extLst>
          </p:cNvPr>
          <p:cNvSpPr txBox="1"/>
          <p:nvPr/>
        </p:nvSpPr>
        <p:spPr>
          <a:xfrm>
            <a:off x="8098841" y="2096420"/>
            <a:ext cx="164097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VGG16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Times New Roman" panose="02020603050405020304" pitchFamily="18" charset="0"/>
              </a:rPr>
              <a:t>ResNet-18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B0DBF76-FF8B-CB9B-658D-E741A85429C9}"/>
              </a:ext>
            </a:extLst>
          </p:cNvPr>
          <p:cNvSpPr txBox="1"/>
          <p:nvPr/>
        </p:nvSpPr>
        <p:spPr>
          <a:xfrm>
            <a:off x="8017520" y="3571480"/>
            <a:ext cx="2922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500"/>
              </a:spcAft>
              <a:buNone/>
            </a:pPr>
            <a:r>
              <a:rPr lang="en-US" altLang="zh-CN" sz="24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Evaluation Metrics</a:t>
            </a:r>
            <a:endParaRPr lang="zh-CN" altLang="en-US" sz="2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CD5989E-2A3A-C459-9449-E8B2D783D2BC}"/>
              </a:ext>
            </a:extLst>
          </p:cNvPr>
          <p:cNvSpPr txBox="1"/>
          <p:nvPr/>
        </p:nvSpPr>
        <p:spPr>
          <a:xfrm>
            <a:off x="2873431" y="2121217"/>
            <a:ext cx="2720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Cifar-10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Poisoning Rate: 0.3%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(for main results)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F0BE29A6-5F2C-C244-9671-9C370E9D8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052" r="6954" b="8027"/>
          <a:stretch>
            <a:fillRect/>
          </a:stretch>
        </p:blipFill>
        <p:spPr>
          <a:xfrm>
            <a:off x="6096000" y="3487121"/>
            <a:ext cx="1753081" cy="1753081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B1A7A76E-FC1C-172F-8EC4-0AFE3283C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5155" y="3740660"/>
            <a:ext cx="1259668" cy="1259668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0ABC4A3E-D359-DE3D-D1E4-0908230B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9533" y="1423680"/>
            <a:ext cx="1534514" cy="1534514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D2842E1E-3B7D-4568-5401-3EAC55B18C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1382" y="1475849"/>
            <a:ext cx="1468690" cy="146869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2EE7F227-FE5A-32E9-1077-32FF901019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82159" y="5821680"/>
            <a:ext cx="688193" cy="68819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CF40056-393B-5773-6874-75E1662753CF}"/>
              </a:ext>
            </a:extLst>
          </p:cNvPr>
          <p:cNvSpPr txBox="1"/>
          <p:nvPr/>
        </p:nvSpPr>
        <p:spPr>
          <a:xfrm>
            <a:off x="7470352" y="6030269"/>
            <a:ext cx="407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zh-CN" b="1" dirty="0">
                <a:latin typeface="Times New Roman" panose="02020603050405020304" pitchFamily="18" charset="0"/>
              </a:rPr>
              <a:t>NVIDIA RTX 4060Ti &lt; 2 hours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1657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20E1B-8CCC-8D2E-B9AC-191F6D8A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Results: PMRF Effectiveness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2915F8-94AE-68E5-7A0D-423BC0BBAE07}"/>
              </a:ext>
            </a:extLst>
          </p:cNvPr>
          <p:cNvSpPr txBox="1"/>
          <p:nvPr/>
        </p:nvSpPr>
        <p:spPr>
          <a:xfrm>
            <a:off x="6877879" y="6581001"/>
            <a:ext cx="547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Our Method: PMRF |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Experiments &amp; Results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4. Conclusion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1A22C08-78A1-3071-2B5D-375D65DFCD27}"/>
              </a:ext>
            </a:extLst>
          </p:cNvPr>
          <p:cNvSpPr txBox="1"/>
          <p:nvPr/>
        </p:nvSpPr>
        <p:spPr>
          <a:xfrm>
            <a:off x="577850" y="5922148"/>
            <a:ext cx="10364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PMRF significantly reduces ASR to near-zero while maintaining high ACC across all scenarios.</a:t>
            </a:r>
            <a:endParaRPr lang="zh-CN" altLang="en-US" sz="1600" b="1" dirty="0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DEEEA69-388B-4C36-EF1E-4A440DFDF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746" t="27273" r="3921" b="15606"/>
          <a:stretch>
            <a:fillRect/>
          </a:stretch>
        </p:blipFill>
        <p:spPr>
          <a:xfrm>
            <a:off x="577850" y="1091046"/>
            <a:ext cx="11000986" cy="480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33698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IwNjZlNmE2MTI4ZDA1MWU1NzkzNGU2MmI0ZTNjNzYifQ=="/>
  <p:tag name="KSO_WPP_MARK_KEY" val="7af55b54-7575-461e-a9ac-b842ee710e46"/>
  <p:tag name="RESOURCE_RECORD_KEY" val="{&quot;13&quot;:[20482067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x [只读]" id="{BE4E0A30-8678-4A57-B44E-57C77C1E3DF8}" vid="{8C59F355-0DDD-4B01-8318-C70664817CE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wjm模板</Template>
  <TotalTime>2455</TotalTime>
  <Words>1041</Words>
  <Application>Microsoft Office PowerPoint</Application>
  <PresentationFormat>宽屏</PresentationFormat>
  <Paragraphs>104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微软雅黑</vt:lpstr>
      <vt:lpstr>微软雅黑 Light</vt:lpstr>
      <vt:lpstr>Arial</vt:lpstr>
      <vt:lpstr>Calibri</vt:lpstr>
      <vt:lpstr>Times New Roman</vt:lpstr>
      <vt:lpstr>Office 主题</vt:lpstr>
      <vt:lpstr>BackdoorHunter: Poisoned Training Data Removal via Contrastive Responses under Pruned Models</vt:lpstr>
      <vt:lpstr>Background: What is a Backdoor Attack?</vt:lpstr>
      <vt:lpstr>Challenges &amp; Limitations of Existing Defenses</vt:lpstr>
      <vt:lpstr>Our Core Idea: Defense by Pruning</vt:lpstr>
      <vt:lpstr>Methodology Overview: PMRF</vt:lpstr>
      <vt:lpstr>Step 1: Pruning-based Segmentation</vt:lpstr>
      <vt:lpstr>Step 2: Mutual Reinforcement Filtering</vt:lpstr>
      <vt:lpstr>Experimental Setup</vt:lpstr>
      <vt:lpstr>Main Results: PMRF Effectiveness</vt:lpstr>
      <vt:lpstr>Robustness to Varying Poisoning Rates</vt:lpstr>
      <vt:lpstr>Ablation Study: Efficacy of Mutual Reinforcement Filtering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梁日僖LIANG RIXI</dc:creator>
  <cp:lastModifiedBy>梁日僖LIANG RIXI</cp:lastModifiedBy>
  <cp:revision>166</cp:revision>
  <dcterms:created xsi:type="dcterms:W3CDTF">2025-07-18T03:27:06Z</dcterms:created>
  <dcterms:modified xsi:type="dcterms:W3CDTF">2025-07-24T14:49:16Z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A5BA7634016C45F0857CE34730265392</vt:lpwstr>
  </property>
  <property fmtid="{D5CDD505-2E9C-101B-9397-08002B2CF9AE}" pid="3" name="KSOProductBuildVer">
    <vt:lpwstr>2052-12.1.0.18912</vt:lpwstr>
  </property>
</Properties>
</file>